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Century Gothic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EE1F092-5885-4A82-9EAE-7C6144B79E1B}">
  <a:tblStyle styleId="{0EE1F092-5885-4A82-9EAE-7C6144B79E1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1068B02-7859-4A23-A7C8-CACBFFE1B4D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regular.fntdata"/><Relationship Id="rId11" Type="http://schemas.openxmlformats.org/officeDocument/2006/relationships/slide" Target="slides/slide5.xml"/><Relationship Id="rId22" Type="http://schemas.openxmlformats.org/officeDocument/2006/relationships/font" Target="fonts/CenturyGothic-italic.fntdata"/><Relationship Id="rId10" Type="http://schemas.openxmlformats.org/officeDocument/2006/relationships/slide" Target="slides/slide4.xml"/><Relationship Id="rId21" Type="http://schemas.openxmlformats.org/officeDocument/2006/relationships/font" Target="fonts/CenturyGothic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CenturyGothic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5f7192b9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5f7192b9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5f7192b9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5f7192b9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5f7192c0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5f7192c0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5f7192d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5f7192d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5f7192d6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5f7192d6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5f7cc3b0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5f7cc3b0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5f7cc3b0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5f7cc3b0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5f7cc3b0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5f7cc3b0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5f7192d6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f5f7192d6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5f7cc3b01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5f7cc3b0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5f7cc3b01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5f7cc3b0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5f7cc3b0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5f7cc3b0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5f7cc3b0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5f7cc3b0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2027650"/>
            <a:ext cx="576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20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Hype Train FC</a:t>
            </a:r>
            <a:endParaRPr sz="5020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2916675"/>
            <a:ext cx="8520600" cy="9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MASTER BLUEPRINT &amp; SYLLABUS</a:t>
            </a:r>
            <a:endParaRPr b="1" i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6800" y="2078375"/>
            <a:ext cx="6657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PROFILE &amp; TACTICAL EVALUATION TEMPLATE</a:t>
            </a:r>
            <a:endParaRPr sz="4000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0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evaluation template assesses players against the Hype Train FC Game Model. It measures technical, physical, and tactical capabilities alongside off-pitch conduct, media presentation, and cultural alignment.</a:t>
            </a:r>
            <a:endParaRPr sz="29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PLAYER METADATA &amp; TACTICAL SUITABILITY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71" name="Google Shape;71;p16"/>
          <p:cNvGraphicFramePr/>
          <p:nvPr/>
        </p:nvGraphicFramePr>
        <p:xfrm>
          <a:off x="284300" y="119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{0EE1F092-5885-4A82-9EAE-7C6144B79E1B}</a:tableStyleId>
              </a:tblPr>
              <a:tblGrid>
                <a:gridCol w="2863450"/>
                <a:gridCol w="5411250"/>
              </a:tblGrid>
              <a:tr h="2668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Attribute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Details / Notes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Player Name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Primary Position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Secondary Position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Preferred Foot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Squad Number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92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VEO Video Tag ID (For match footage tracking &amp; clip review)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1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Optimal Pitch System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(3G/Ideal - 4-2-3-1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OR Adverse 4-4-2)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CULTURE &amp; VALUES MATRIX (NON-NEGOTIABLE)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Evaluated on a 1–5 Scale: (1 = Unacceptable, 3 = Meets Club Standard, 5 = Model Representative)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77" name="Google Shape;77;p17"/>
          <p:cNvGraphicFramePr/>
          <p:nvPr/>
        </p:nvGraphicFramePr>
        <p:xfrm>
          <a:off x="311700" y="121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{0EE1F092-5885-4A82-9EAE-7C6144B79E1B}</a:tableStyleId>
              </a:tblPr>
              <a:tblGrid>
                <a:gridCol w="3930600"/>
                <a:gridCol w="943450"/>
                <a:gridCol w="3558775"/>
              </a:tblGrid>
              <a:tr h="252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Cultural Metric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Rating (1-5)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Coaching Observations &amp; Evidence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8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Constructive Verbal Communication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(Open, positive on-pitch talk. Zero tolerance for blaming or publicly criticizing teammates)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3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Volunteer &amp; Admin Respect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(Appreciation for club administrative work, setup, and off-pitch logistics)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8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Squad-First Sacrifice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(Willingness to battle, fight, accept rotation, or adapt positions for the collective cause)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8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Media Presentation Standards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(Proper kit wear, professional attitude for VEO recordings, photos, and post-match content)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CORE GAME MODEL ATTRIBUTE EVALUATION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Evaluated on a 1–10 Rating Scale based on execution of Hype Train FC directives.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83" name="Google Shape;83;p18"/>
          <p:cNvGraphicFramePr/>
          <p:nvPr/>
        </p:nvGraphicFramePr>
        <p:xfrm>
          <a:off x="311700" y="121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{0EE1F092-5885-4A82-9EAE-7C6144B79E1B}</a:tableStyleId>
              </a:tblPr>
              <a:tblGrid>
                <a:gridCol w="4560525"/>
                <a:gridCol w="1253500"/>
                <a:gridCol w="2520750"/>
              </a:tblGrid>
              <a:tr h="416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Phase 1: In Possession (Build-Up &amp; Progression)</a:t>
                      </a:r>
                      <a:endParaRPr b="1" sz="13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Score 1-10)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Notes/Evidence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2-to-3 Touch Discipline: Ability to move the ball quickly in our own half without taking luxury touches or dribbling outside our 18-yard box.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Half-Turn Receiving &amp; Body Orientation: Ability to open hips, scan wide outlets, and receive under pressure to break line gates.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Passing Weight &amp; Intent: Delivering firm, purposeful ground passes into feet or wide channels rather than launching panic-driven long balls. 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CORE GAME MODEL ATTRIBUTE EVALUATION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Evaluated on a 1–10 Rating Scale based on execution of Hype Train FC directives.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89" name="Google Shape;89;p19"/>
          <p:cNvGraphicFramePr/>
          <p:nvPr/>
        </p:nvGraphicFramePr>
        <p:xfrm>
          <a:off x="311700" y="121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{0EE1F092-5885-4A82-9EAE-7C6144B79E1B}</a:tableStyleId>
              </a:tblPr>
              <a:tblGrid>
                <a:gridCol w="4560525"/>
                <a:gridCol w="1253500"/>
                <a:gridCol w="2520750"/>
              </a:tblGrid>
              <a:tr h="416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Phase 2: Out of Possession (Defensive Shape &amp; Pressing)</a:t>
                      </a:r>
                      <a:endParaRPr b="1" sz="13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Score 1-10)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Notes/Evidence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Pressing Trigger Execution: Ability to run outside-to-inside curved routes (Wingers) or lock down goal kick options.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Tactical Compactness &amp; Tracking: Holding mid-block/low-block positions and protecting the 18-yard box line.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Aerial Dominance &amp; Staggering: Winning 1st and 2nd balls at the halfway line (CBs/CMs) or holding defensive marks on set-pieces.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CORE GAME MODEL ATTRIBUTE EVALUATION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Evaluated on a 1–10 Rating Scale based on execution of Hype Train FC directives.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95" name="Google Shape;95;p20"/>
          <p:cNvGraphicFramePr/>
          <p:nvPr/>
        </p:nvGraphicFramePr>
        <p:xfrm>
          <a:off x="311700" y="121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{0EE1F092-5885-4A82-9EAE-7C6144B79E1B}</a:tableStyleId>
              </a:tblPr>
              <a:tblGrid>
                <a:gridCol w="4560525"/>
                <a:gridCol w="1253500"/>
                <a:gridCol w="2520750"/>
              </a:tblGrid>
              <a:tr h="416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Phase 3 &amp; 4: Transitions (To Win &amp; To Lose)</a:t>
                      </a:r>
                      <a:endParaRPr b="1" sz="13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Score 1-10)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Notes/Evidence</a:t>
                      </a:r>
                      <a:endParaRPr b="1"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 3-Second Counter Decision: Quickly choosing between a direct pass to forward outlets or recycling through DMs to control tempo.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4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Drop-and-Shield Discipline: CBs rapidly retreating to defend depth during turnovers rather than stepping rashly into midfield.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2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Immediate Delay Counter-Press: The nearest player instantly harassing the ball handler to give the shape time to recover.</a:t>
                      </a:r>
                      <a:endParaRPr sz="1100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POSITION-SPECIFIC ROLE BENCHMARKS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GOALKEEPER (GK)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Command Radar: Loud, constant organization of the back 4 line.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Distribution: Composed under pressure, short play to wide CBs, targeted long punts.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FULL-BACKS (LB / RB)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Width &amp; Line Speed: High positional stamina to hug touchlines in possession.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Channel Security: 1v1 defensive isolation strength; fast tracking on transition.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CENTRE-BACKS (CB)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Staggered Cover: One steps to challenge, three narrow to cover depth.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Aerial Dominance: Dominating headers at the centre-circle D from goal kicks.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Zero Risk: No dribbling across the 18-yard box.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DOUBLE PIVOT (DM Left / DM Right)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"Seesaw" Mobility: Reading when to push into the half-space vs. anchoring centrally.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Central Bottleneck Trap: Intercepting passes forced inward by wingers.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ATTACKING MIDFIELDER (AM)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Line-Breaking Outlet: Finding space between opposition midfield and defense.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System Adaptability: Acceptance of dropping out when shifting to the direct 4-4-2.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WINGERS (LW / RW)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Funnel Trap: Curved pressing runs sealing the touchline to force play inside.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Wide Isolation: Winning 1v1 situations in the final third to deliver low cut-backs.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STRIKERS (ST)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Central Target &amp; Pressing Trigger: Leading the high goal-kick press.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7432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Physicality: Fighting for 2nd balls and attacking channel passes in the 4-4-2 system.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ACTIONABLE DEVELOPMENT PLAN (IDP)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key strengths to maximize, specific tactical gaps to correct, and assign corresponding weeks from the 12-Week Syllabus for improvement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07" name="Google Shape;107;p22"/>
          <p:cNvGraphicFramePr/>
          <p:nvPr/>
        </p:nvGraphicFramePr>
        <p:xfrm>
          <a:off x="311700" y="1174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{11068B02-7859-4A23-A7C8-CACBFFE1B4D4}</a:tableStyleId>
              </a:tblPr>
              <a:tblGrid>
                <a:gridCol w="423400"/>
                <a:gridCol w="5066400"/>
                <a:gridCol w="274490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Primary Strengths (To leverage in match strategy)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b="1" i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b="1" i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08" name="Google Shape;108;p22"/>
          <p:cNvGraphicFramePr/>
          <p:nvPr/>
        </p:nvGraphicFramePr>
        <p:xfrm>
          <a:off x="311700" y="257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{11068B02-7859-4A23-A7C8-CACBFFE1B4D4}</a:tableStyleId>
              </a:tblPr>
              <a:tblGrid>
                <a:gridCol w="423400"/>
                <a:gridCol w="5066400"/>
                <a:gridCol w="2744900"/>
              </a:tblGrid>
              <a:tr h="3810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TACTICAL GROWTH AREAS (Gaps relative to the Game Model)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Notes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b="1" i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b="1" i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ACTIONABLE DEVELOPMENT PLAN (IDP)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key strengths to maximize, specific tactical gaps to correct, and assign corresponding weeks from the 12-Week Syllabus for improvement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14" name="Google Shape;114;p23"/>
          <p:cNvGraphicFramePr/>
          <p:nvPr/>
        </p:nvGraphicFramePr>
        <p:xfrm>
          <a:off x="311700" y="1174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{11068B02-7859-4A23-A7C8-CACBFFE1B4D4}</a:tableStyleId>
              </a:tblPr>
              <a:tblGrid>
                <a:gridCol w="2366875"/>
                <a:gridCol w="3122925"/>
                <a:gridCol w="2744900"/>
              </a:tblGrid>
              <a:tr h="503150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Syllabus Target Mapping (Identify priority weakness </a:t>
                      </a: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against</a:t>
                      </a: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12 week syllabus)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  <a:tc hMerge="1"/>
                <a:tc hMerge="1"/>
              </a:tr>
              <a:tr h="477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Targeted Weakness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Assigned Training Syllabus Focus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Target</a:t>
                      </a: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Completion Date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</a:tr>
              <a:tr h="1779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99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Example: Taking too many touches in defensive third</a:t>
                      </a:r>
                      <a:endParaRPr b="1" i="1">
                        <a:solidFill>
                          <a:srgbClr val="99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99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Week 2: Midfield Progression &amp; The 3-Touch Cap</a:t>
                      </a:r>
                      <a:endParaRPr i="1">
                        <a:solidFill>
                          <a:srgbClr val="99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>
                          <a:solidFill>
                            <a:srgbClr val="99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End of Block 2</a:t>
                      </a:r>
                      <a:endParaRPr i="1">
                        <a:solidFill>
                          <a:srgbClr val="999999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6173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COACHING SIGN-OFF &amp; REVIEW SCHEDULE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2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Record dates to ensure record and future timescales</a:t>
            </a:r>
            <a:endParaRPr sz="1022"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120" name="Google Shape;120;p24"/>
          <p:cNvGraphicFramePr/>
          <p:nvPr/>
        </p:nvGraphicFramePr>
        <p:xfrm>
          <a:off x="311700" y="140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{11068B02-7859-4A23-A7C8-CACBFFE1B4D4}</a:tableStyleId>
              </a:tblPr>
              <a:tblGrid>
                <a:gridCol w="3295075"/>
                <a:gridCol w="4505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Lead Coach Signature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Player Signature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Comments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Date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ED665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Next IDP Review Date</a:t>
                      </a:r>
                      <a:endParaRPr b="1"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ED66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D66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ED66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GUIDE</a:t>
            </a:r>
            <a:endParaRPr>
              <a:solidFill>
                <a:srgbClr val="FED66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1: Schedule Bi-Monthly Assessment Windows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evaluations for every squad member at mid-season intervals (e.g., Week 6 and Week 12 of the syllabus).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Combine observations from training sessions, match performance, and VEO video tags to rate each player on the 1–10 scale across the 4 phases.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2: Conduct 10-Minute 1-on-1 Reviews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Meet with the player individually before training or after a match.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Start with Section 2 (Culture &amp; Values Matrix). Reinforce non-negotiables regarding communication, volunteer respect, and media presentation before discussing tactical ratings.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Walk through their Position-Specific Role Benchmarks so they clearly understand what is expected of their role in the team structure.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 3: Map Gaps Directly to the Syllabus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1–2 tactical growth areas in Section 5.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Map these weaknesses directly to upcoming weeks in the 12-Week Syllabus (e.g., "We need to work on your body shape when receiving under pressure, so pay extra attention during Week 2's session").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91465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entury Gothic"/>
              <a:buChar char="-"/>
            </a:pPr>
            <a:r>
              <a:rPr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 a clear re-evaluation date to review their progress on VEO footage.</a:t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